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09" r:id="rId1"/>
  </p:sldMasterIdLst>
  <p:notesMasterIdLst>
    <p:notesMasterId r:id="rId23"/>
  </p:notesMasterIdLst>
  <p:sldIdLst>
    <p:sldId id="256" r:id="rId2"/>
    <p:sldId id="363" r:id="rId3"/>
    <p:sldId id="364" r:id="rId4"/>
    <p:sldId id="257" r:id="rId5"/>
    <p:sldId id="348" r:id="rId6"/>
    <p:sldId id="367" r:id="rId7"/>
    <p:sldId id="263" r:id="rId8"/>
    <p:sldId id="352" r:id="rId9"/>
    <p:sldId id="264" r:id="rId10"/>
    <p:sldId id="265" r:id="rId11"/>
    <p:sldId id="356" r:id="rId12"/>
    <p:sldId id="362" r:id="rId13"/>
    <p:sldId id="365" r:id="rId14"/>
    <p:sldId id="370" r:id="rId15"/>
    <p:sldId id="360" r:id="rId16"/>
    <p:sldId id="369" r:id="rId17"/>
    <p:sldId id="371" r:id="rId18"/>
    <p:sldId id="359" r:id="rId19"/>
    <p:sldId id="354" r:id="rId20"/>
    <p:sldId id="361" r:id="rId21"/>
    <p:sldId id="274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9E9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713" autoAdjust="0"/>
    <p:restoredTop sz="94675"/>
  </p:normalViewPr>
  <p:slideViewPr>
    <p:cSldViewPr snapToGrid="0">
      <p:cViewPr varScale="1">
        <p:scale>
          <a:sx n="119" d="100"/>
          <a:sy n="119" d="100"/>
        </p:scale>
        <p:origin x="36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44895E-01AF-4D08-9FB8-9FC2F2CE5E42}" type="datetimeFigureOut">
              <a:rPr lang="en-US" smtClean="0"/>
              <a:t>6/13/24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69ED46-3FCF-4B06-81B1-E2CE5113FBC9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6342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69ED46-3FCF-4B06-81B1-E2CE5113FBC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2541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D7D2C-0C58-47B4-A72E-855E51F77DC6}" type="datetimeFigureOut">
              <a:rPr lang="en-US" smtClean="0"/>
              <a:t>6/13/24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6E727-5D8D-4F0C-8C29-C191D44B65C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9367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D7D2C-0C58-47B4-A72E-855E51F77DC6}" type="datetimeFigureOut">
              <a:rPr lang="en-US" smtClean="0"/>
              <a:t>6/13/24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6E727-5D8D-4F0C-8C29-C191D44B65C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7307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D7D2C-0C58-47B4-A72E-855E51F77DC6}" type="datetimeFigureOut">
              <a:rPr lang="en-US" smtClean="0"/>
              <a:t>6/13/24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6E727-5D8D-4F0C-8C29-C191D44B65C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4965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596610" y="946911"/>
            <a:ext cx="2897504" cy="7721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4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6/13/24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440612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4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6/13/24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973688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D7D2C-0C58-47B4-A72E-855E51F77DC6}" type="datetimeFigureOut">
              <a:rPr lang="en-US" smtClean="0"/>
              <a:t>6/13/24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6E727-5D8D-4F0C-8C29-C191D44B65C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552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D7D2C-0C58-47B4-A72E-855E51F77DC6}" type="datetimeFigureOut">
              <a:rPr lang="en-US" smtClean="0"/>
              <a:t>6/13/24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6E727-5D8D-4F0C-8C29-C191D44B65C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1686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D7D2C-0C58-47B4-A72E-855E51F77DC6}" type="datetimeFigureOut">
              <a:rPr lang="en-US" smtClean="0"/>
              <a:t>6/13/24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6E727-5D8D-4F0C-8C29-C191D44B65C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5236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D7D2C-0C58-47B4-A72E-855E51F77DC6}" type="datetimeFigureOut">
              <a:rPr lang="en-US" smtClean="0"/>
              <a:t>6/13/24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6E727-5D8D-4F0C-8C29-C191D44B65CD}" type="slidenum">
              <a:rPr lang="en-US" smtClean="0"/>
              <a:t>‹N°›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96526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D7D2C-0C58-47B4-A72E-855E51F77DC6}" type="datetimeFigureOut">
              <a:rPr lang="en-US" smtClean="0"/>
              <a:t>6/13/24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6E727-5D8D-4F0C-8C29-C191D44B65C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2890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D7D2C-0C58-47B4-A72E-855E51F77DC6}" type="datetimeFigureOut">
              <a:rPr lang="en-US" smtClean="0"/>
              <a:t>6/13/24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6E727-5D8D-4F0C-8C29-C191D44B65C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1656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D7D2C-0C58-47B4-A72E-855E51F77DC6}" type="datetimeFigureOut">
              <a:rPr lang="en-US" smtClean="0"/>
              <a:t>6/13/24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6E727-5D8D-4F0C-8C29-C191D44B65C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761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694D7D2C-0C58-47B4-A72E-855E51F77DC6}" type="datetimeFigureOut">
              <a:rPr lang="en-US" smtClean="0"/>
              <a:t>6/13/24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6E727-5D8D-4F0C-8C29-C191D44B65C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3313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694D7D2C-0C58-47B4-A72E-855E51F77DC6}" type="datetimeFigureOut">
              <a:rPr lang="en-US" smtClean="0"/>
              <a:t>6/13/24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ED6E727-5D8D-4F0C-8C29-C191D44B65C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9498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0" r:id="rId1"/>
    <p:sldLayoutId id="2147483911" r:id="rId2"/>
    <p:sldLayoutId id="2147483912" r:id="rId3"/>
    <p:sldLayoutId id="2147483913" r:id="rId4"/>
    <p:sldLayoutId id="2147483914" r:id="rId5"/>
    <p:sldLayoutId id="2147483915" r:id="rId6"/>
    <p:sldLayoutId id="2147483916" r:id="rId7"/>
    <p:sldLayoutId id="2147483917" r:id="rId8"/>
    <p:sldLayoutId id="2147483918" r:id="rId9"/>
    <p:sldLayoutId id="2147483919" r:id="rId10"/>
    <p:sldLayoutId id="2147483920" r:id="rId11"/>
    <p:sldLayoutId id="2147483921" r:id="rId12"/>
    <p:sldLayoutId id="2147483922" r:id="rId13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user.oc-static.com/upload/2019/02/25/15510866018677_logo%20projet%20fintech.png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hyperlink" Target="NULL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hyperlink" Target="https://dashbord-credit-consom.streamlit.app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www.kaggle.com/c/home-credit-default-risk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g"/><Relationship Id="rId3" Type="http://schemas.openxmlformats.org/officeDocument/2006/relationships/image" Target="../media/image7.png"/><Relationship Id="rId7" Type="http://schemas.openxmlformats.org/officeDocument/2006/relationships/image" Target="../media/image11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493CE6-0DCF-44A1-A9C3-7A00793FEF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672" y="2386744"/>
            <a:ext cx="5925310" cy="1645920"/>
          </a:xfrm>
        </p:spPr>
        <p:txBody>
          <a:bodyPr>
            <a:normAutofit/>
          </a:bodyPr>
          <a:lstStyle/>
          <a:p>
            <a:r>
              <a:rPr lang="fr-FR" sz="3500" b="1">
                <a:latin typeface="Times New Roman" panose="02020603050405020304" pitchFamily="18" charset="0"/>
                <a:cs typeface="Times New Roman" panose="02020603050405020304" pitchFamily="18" charset="0"/>
              </a:rPr>
              <a:t>Implémentez un modèle de </a:t>
            </a:r>
            <a:r>
              <a:rPr lang="fr-FR" sz="35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scoring</a:t>
            </a:r>
            <a:r>
              <a:rPr lang="fr-FR" sz="35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3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79AAB5-5399-4FB0-82EF-E04AE62352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8615" y="4352544"/>
            <a:ext cx="5242560" cy="1239894"/>
          </a:xfrm>
        </p:spPr>
        <p:txBody>
          <a:bodyPr>
            <a:normAutofit/>
          </a:bodyPr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Projet7                                                                </a:t>
            </a:r>
            <a:r>
              <a:rPr lang="fr-FR" i="1" spc="-45">
                <a:latin typeface="Times New Roman" panose="02020603050405020304" pitchFamily="18" charset="0"/>
                <a:cs typeface="Times New Roman" panose="02020603050405020304" pitchFamily="18" charset="0"/>
              </a:rPr>
              <a:t>Parcours</a:t>
            </a:r>
            <a:r>
              <a:rPr lang="fr-FR" i="1" spc="-114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i="1" spc="-45"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lang="fr-FR" i="1" spc="-125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i="1" spc="-10">
                <a:latin typeface="Times New Roman" panose="02020603050405020304" pitchFamily="18" charset="0"/>
                <a:cs typeface="Times New Roman" panose="02020603050405020304" pitchFamily="18" charset="0"/>
              </a:rPr>
              <a:t>Scientiste</a:t>
            </a:r>
            <a:r>
              <a:rPr lang="fr-FR" i="1" spc="-114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                                         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Juin 2024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9CF3D34-29D7-4174-91B7-7394213F81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640080"/>
            <a:ext cx="4017265" cy="5263134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83A02EC-953D-4FA3-AC0D-C720D5539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00771" y="802767"/>
            <a:ext cx="3685032" cy="49377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 5">
            <a:extLst>
              <a:ext uri="{FF2B5EF4-FFF2-40B4-BE49-F238E27FC236}">
                <a16:creationId xmlns:a16="http://schemas.microsoft.com/office/drawing/2014/main" id="{961EA0A8-AD98-A666-33E2-57921ABABB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0812" y="1927954"/>
            <a:ext cx="3044952" cy="364664"/>
          </a:xfrm>
          <a:prstGeom prst="rect">
            <a:avLst/>
          </a:prstGeom>
        </p:spPr>
      </p:pic>
      <p:pic>
        <p:nvPicPr>
          <p:cNvPr id="4" name="Picture 3" descr="Logo entreprise ">
            <a:hlinkClick r:id="rId3"/>
            <a:extLst>
              <a:ext uri="{FF2B5EF4-FFF2-40B4-BE49-F238E27FC236}">
                <a16:creationId xmlns:a16="http://schemas.microsoft.com/office/drawing/2014/main" id="{26AEF534-63CE-1F38-756E-6116ED909AB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3" r="2938" b="2"/>
          <a:stretch/>
        </p:blipFill>
        <p:spPr bwMode="auto">
          <a:xfrm>
            <a:off x="8460003" y="3260451"/>
            <a:ext cx="2166567" cy="2160036"/>
          </a:xfrm>
          <a:prstGeom prst="rect">
            <a:avLst/>
          </a:prstGeom>
          <a:solidFill>
            <a:srgbClr val="FFFFFF">
              <a:shade val="85000"/>
            </a:srgbClr>
          </a:solidFill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A1D73CD4-114B-D39E-B93F-EFF98045C303}"/>
              </a:ext>
            </a:extLst>
          </p:cNvPr>
          <p:cNvSpPr txBox="1"/>
          <p:nvPr/>
        </p:nvSpPr>
        <p:spPr>
          <a:xfrm>
            <a:off x="750013" y="664738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384994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C7FF834-B204-4967-8D47-8BB36EAF0E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780A22D-61EA-43E3-BD94-3E39CF9021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918509"/>
            <a:ext cx="12192000" cy="193949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D27D6A3-9203-3135-3430-423DF93C44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4269282"/>
            <a:ext cx="8991600" cy="1264762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3200" b="0" dirty="0" err="1">
                <a:solidFill>
                  <a:srgbClr val="2626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Entraînement</a:t>
            </a:r>
            <a:r>
              <a:rPr lang="en-US" sz="3200" b="0" dirty="0">
                <a:solidFill>
                  <a:srgbClr val="2626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3200" b="0" dirty="0" err="1">
                <a:solidFill>
                  <a:srgbClr val="2626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Modélisation</a:t>
            </a:r>
            <a:r>
              <a:rPr lang="en-US" sz="3200" b="0" dirty="0">
                <a:solidFill>
                  <a:srgbClr val="2626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46025" y="592649"/>
            <a:ext cx="11071824" cy="3346339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9AFFC0D6-CCFB-64E2-F170-59F9196A4E2B}"/>
              </a:ext>
            </a:extLst>
          </p:cNvPr>
          <p:cNvSpPr txBox="1"/>
          <p:nvPr/>
        </p:nvSpPr>
        <p:spPr>
          <a:xfrm>
            <a:off x="1226372" y="6902"/>
            <a:ext cx="794211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Modèles</a:t>
            </a:r>
            <a:r>
              <a:rPr lang="en-US" sz="240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dummy classifier, Light Gradient Boosting Machine</a:t>
            </a:r>
          </a:p>
          <a:p>
            <a:endParaRPr lang="fr-FR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4F6EBC9-61C5-22A9-09BF-5F785FC7D7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212217" cy="873429"/>
          </a:xfrm>
        </p:spPr>
        <p:txBody>
          <a:bodyPr>
            <a:normAutofit fontScale="90000"/>
          </a:bodyPr>
          <a:lstStyle/>
          <a:p>
            <a:r>
              <a:rPr lang="fr-FR" sz="2000" b="0" spc="-125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Entraînement </a:t>
            </a:r>
            <a:r>
              <a:rPr lang="fr-FR" sz="2000" b="0" kern="1200" spc="-125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fr-FR" sz="2000" b="0" spc="-1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Modélisation)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0DC548EC-7C0E-A3A3-E8BD-2145118F3609}"/>
              </a:ext>
            </a:extLst>
          </p:cNvPr>
          <p:cNvSpPr txBox="1"/>
          <p:nvPr/>
        </p:nvSpPr>
        <p:spPr>
          <a:xfrm>
            <a:off x="4271376" y="419548"/>
            <a:ext cx="348720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b="1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Modèle</a:t>
            </a:r>
            <a:r>
              <a:rPr lang="fr-FR" sz="2400" b="1" spc="-3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2400" b="1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final:</a:t>
            </a:r>
            <a:r>
              <a:rPr lang="en-US" sz="240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Light GBM</a:t>
            </a:r>
            <a:endParaRPr lang="fr-FR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Image 3" descr="Une image contenant texte, Tracé, diagramme, ligne&#10;&#10;Description générée automatiquement">
            <a:extLst>
              <a:ext uri="{FF2B5EF4-FFF2-40B4-BE49-F238E27FC236}">
                <a16:creationId xmlns:a16="http://schemas.microsoft.com/office/drawing/2014/main" id="{7F3E9527-E11A-7FF9-E84A-FA4B113F0E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8585" y="118265"/>
            <a:ext cx="4212217" cy="3478045"/>
          </a:xfrm>
          <a:prstGeom prst="rect">
            <a:avLst/>
          </a:prstGeom>
        </p:spPr>
      </p:pic>
      <p:pic>
        <p:nvPicPr>
          <p:cNvPr id="9" name="Image 8" descr="Une image contenant texte, Police, blanc, typographie&#10;&#10;Description générée automatiquement">
            <a:extLst>
              <a:ext uri="{FF2B5EF4-FFF2-40B4-BE49-F238E27FC236}">
                <a16:creationId xmlns:a16="http://schemas.microsoft.com/office/drawing/2014/main" id="{EAC9B454-BDB4-F88D-6208-AB8711D040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2745" y="4357946"/>
            <a:ext cx="3530916" cy="2232785"/>
          </a:xfrm>
          <a:prstGeom prst="rect">
            <a:avLst/>
          </a:prstGeom>
        </p:spPr>
      </p:pic>
      <p:pic>
        <p:nvPicPr>
          <p:cNvPr id="13" name="Image 12" descr="Une image contenant texte, ligne, Tracé, diagramme&#10;&#10;Description générée automatiquement">
            <a:extLst>
              <a:ext uri="{FF2B5EF4-FFF2-40B4-BE49-F238E27FC236}">
                <a16:creationId xmlns:a16="http://schemas.microsoft.com/office/drawing/2014/main" id="{E5EF57E3-0A37-988E-AD76-A6CF4EE460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8333" y="3897593"/>
            <a:ext cx="3372224" cy="2784185"/>
          </a:xfrm>
          <a:prstGeom prst="rect">
            <a:avLst/>
          </a:prstGeom>
        </p:spPr>
      </p:pic>
      <p:pic>
        <p:nvPicPr>
          <p:cNvPr id="17" name="Image 16" descr="Une image contenant texte, capture d’écran, Police, nombre&#10;&#10;Description générée automatiquement">
            <a:extLst>
              <a:ext uri="{FF2B5EF4-FFF2-40B4-BE49-F238E27FC236}">
                <a16:creationId xmlns:a16="http://schemas.microsoft.com/office/drawing/2014/main" id="{D83C15E7-1A97-9C43-0FA4-EF85269695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835" y="1398495"/>
            <a:ext cx="4121952" cy="3062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6861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32D075-10BE-4371-841B-1C36616326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3048" y="4269282"/>
            <a:ext cx="8991600" cy="1264762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Importance des variables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B31FADE-AC52-455F-BA78-DCC92A770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640555"/>
            <a:ext cx="10911840" cy="3312058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56F7790-68FE-4A14-B56D-526A464A75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6196" y="806112"/>
            <a:ext cx="10579608" cy="298094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553BB35D-EA93-FCEB-EC03-3ED27CA091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2879" y="806113"/>
            <a:ext cx="2397950" cy="2853898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38E73259-5F24-0CB1-643B-4210D345DD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007" y="2055933"/>
            <a:ext cx="6929696" cy="827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2331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>
            <a:extLst>
              <a:ext uri="{FF2B5EF4-FFF2-40B4-BE49-F238E27FC236}">
                <a16:creationId xmlns:a16="http://schemas.microsoft.com/office/drawing/2014/main" id="{272B7592-0AEA-D746-093F-310935B6F5E3}"/>
              </a:ext>
            </a:extLst>
          </p:cNvPr>
          <p:cNvSpPr txBox="1">
            <a:spLocks/>
          </p:cNvSpPr>
          <p:nvPr/>
        </p:nvSpPr>
        <p:spPr bwMode="black">
          <a:xfrm>
            <a:off x="0" y="0"/>
            <a:ext cx="5159829" cy="424543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400" spc="-4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Pipeline</a:t>
            </a:r>
            <a:r>
              <a:rPr lang="fr-FR" sz="2400" spc="-95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2400" spc="-35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</a:t>
            </a:r>
            <a:r>
              <a:rPr lang="fr-FR" sz="2400" spc="-10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2400" spc="-1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déploiement: API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0CB9201A-5E60-84C2-D8C8-0AB0E9976852}"/>
              </a:ext>
            </a:extLst>
          </p:cNvPr>
          <p:cNvSpPr txBox="1"/>
          <p:nvPr/>
        </p:nvSpPr>
        <p:spPr>
          <a:xfrm>
            <a:off x="0" y="1102015"/>
            <a:ext cx="221524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Gestion des versions avec Git</a:t>
            </a:r>
            <a:endParaRPr lang="fr-FR" dirty="0"/>
          </a:p>
        </p:txBody>
      </p:sp>
      <p:pic>
        <p:nvPicPr>
          <p:cNvPr id="29" name="Image 28">
            <a:extLst>
              <a:ext uri="{FF2B5EF4-FFF2-40B4-BE49-F238E27FC236}">
                <a16:creationId xmlns:a16="http://schemas.microsoft.com/office/drawing/2014/main" id="{ED8BEA04-0BEB-38EE-BE5D-A86AA46B36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0697" y="2445043"/>
            <a:ext cx="1615621" cy="1160116"/>
          </a:xfrm>
          <a:prstGeom prst="rect">
            <a:avLst/>
          </a:prstGeom>
        </p:spPr>
      </p:pic>
      <p:pic>
        <p:nvPicPr>
          <p:cNvPr id="30" name="Image 29">
            <a:extLst>
              <a:ext uri="{FF2B5EF4-FFF2-40B4-BE49-F238E27FC236}">
                <a16:creationId xmlns:a16="http://schemas.microsoft.com/office/drawing/2014/main" id="{F428BDEA-5599-156C-9674-3CC88EEDD8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1004" y="2266374"/>
            <a:ext cx="1789613" cy="1517454"/>
          </a:xfrm>
          <a:prstGeom prst="rect">
            <a:avLst/>
          </a:prstGeom>
        </p:spPr>
      </p:pic>
      <p:sp>
        <p:nvSpPr>
          <p:cNvPr id="33" name="Flèche vers la droite 32">
            <a:extLst>
              <a:ext uri="{FF2B5EF4-FFF2-40B4-BE49-F238E27FC236}">
                <a16:creationId xmlns:a16="http://schemas.microsoft.com/office/drawing/2014/main" id="{BCD9B1E9-77C0-94AA-660E-55A433CDD40C}"/>
              </a:ext>
            </a:extLst>
          </p:cNvPr>
          <p:cNvSpPr/>
          <p:nvPr/>
        </p:nvSpPr>
        <p:spPr>
          <a:xfrm>
            <a:off x="916507" y="2942321"/>
            <a:ext cx="1739900" cy="24880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Flèche vers la droite 33">
            <a:extLst>
              <a:ext uri="{FF2B5EF4-FFF2-40B4-BE49-F238E27FC236}">
                <a16:creationId xmlns:a16="http://schemas.microsoft.com/office/drawing/2014/main" id="{923EBC4D-020E-67A0-DDE1-DFB4274936F8}"/>
              </a:ext>
            </a:extLst>
          </p:cNvPr>
          <p:cNvSpPr/>
          <p:nvPr/>
        </p:nvSpPr>
        <p:spPr>
          <a:xfrm>
            <a:off x="5790316" y="2879537"/>
            <a:ext cx="1739900" cy="24880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9" name="Image 38">
            <a:extLst>
              <a:ext uri="{FF2B5EF4-FFF2-40B4-BE49-F238E27FC236}">
                <a16:creationId xmlns:a16="http://schemas.microsoft.com/office/drawing/2014/main" id="{4CC20766-DB05-A4D0-75DD-28C1AAEA30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6516" y="659854"/>
            <a:ext cx="1842632" cy="1530652"/>
          </a:xfrm>
          <a:prstGeom prst="rect">
            <a:avLst/>
          </a:prstGeom>
        </p:spPr>
      </p:pic>
      <p:pic>
        <p:nvPicPr>
          <p:cNvPr id="40" name="Image 39">
            <a:extLst>
              <a:ext uri="{FF2B5EF4-FFF2-40B4-BE49-F238E27FC236}">
                <a16:creationId xmlns:a16="http://schemas.microsoft.com/office/drawing/2014/main" id="{AF875F33-DCB9-4C12-E881-AA93AAEC2D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8239" y="639445"/>
            <a:ext cx="1739900" cy="1434792"/>
          </a:xfrm>
          <a:prstGeom prst="rect">
            <a:avLst/>
          </a:prstGeom>
        </p:spPr>
      </p:pic>
      <p:sp>
        <p:nvSpPr>
          <p:cNvPr id="41" name="Flèche vers la droite 40">
            <a:extLst>
              <a:ext uri="{FF2B5EF4-FFF2-40B4-BE49-F238E27FC236}">
                <a16:creationId xmlns:a16="http://schemas.microsoft.com/office/drawing/2014/main" id="{D152800A-CACD-D7EC-6D06-6B80FE410247}"/>
              </a:ext>
            </a:extLst>
          </p:cNvPr>
          <p:cNvSpPr/>
          <p:nvPr/>
        </p:nvSpPr>
        <p:spPr>
          <a:xfrm>
            <a:off x="6356169" y="1236597"/>
            <a:ext cx="1739900" cy="24880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Flèche vers la droite 41">
            <a:extLst>
              <a:ext uri="{FF2B5EF4-FFF2-40B4-BE49-F238E27FC236}">
                <a16:creationId xmlns:a16="http://schemas.microsoft.com/office/drawing/2014/main" id="{FAE47668-AF23-4184-D39B-6D0B76C95E7F}"/>
              </a:ext>
            </a:extLst>
          </p:cNvPr>
          <p:cNvSpPr/>
          <p:nvPr/>
        </p:nvSpPr>
        <p:spPr>
          <a:xfrm>
            <a:off x="2319713" y="1236597"/>
            <a:ext cx="1739900" cy="24880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344660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Une image contenant texte, capture d’écran, logiciel, Logiciel multimédia&#10;&#10;Description générée automatiquement">
            <a:extLst>
              <a:ext uri="{FF2B5EF4-FFF2-40B4-BE49-F238E27FC236}">
                <a16:creationId xmlns:a16="http://schemas.microsoft.com/office/drawing/2014/main" id="{4224FC35-7084-A487-5A55-22B903E839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162" y="1310540"/>
            <a:ext cx="7749630" cy="5079501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6F64AEE9-090A-924E-FB8F-7581B492641C}"/>
              </a:ext>
            </a:extLst>
          </p:cNvPr>
          <p:cNvSpPr txBox="1"/>
          <p:nvPr/>
        </p:nvSpPr>
        <p:spPr>
          <a:xfrm>
            <a:off x="3259568" y="303022"/>
            <a:ext cx="58008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 construction de l’image Docker en local</a:t>
            </a:r>
          </a:p>
        </p:txBody>
      </p:sp>
    </p:spTree>
    <p:extLst>
      <p:ext uri="{BB962C8B-B14F-4D97-AF65-F5344CB8AC3E}">
        <p14:creationId xmlns:p14="http://schemas.microsoft.com/office/powerpoint/2010/main" val="18292238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FDF689-127D-4AB9-837B-4683F7421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72" y="829657"/>
            <a:ext cx="5028908" cy="632447"/>
          </a:xfrm>
        </p:spPr>
        <p:txBody>
          <a:bodyPr>
            <a:noAutofit/>
          </a:bodyPr>
          <a:lstStyle/>
          <a:p>
            <a:r>
              <a:rPr lang="fr-FR" sz="3020" dirty="0"/>
              <a:t>URL : </a:t>
            </a:r>
            <a:r>
              <a:rPr lang="fr-FR" sz="3020" u="sng" dirty="0">
                <a:solidFill>
                  <a:srgbClr val="00B0F0"/>
                </a:solidFill>
                <a:hlinkClick r:id="rId2" invalidUrl="https://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fr-FR" sz="3020" u="sng" dirty="0">
                <a:solidFill>
                  <a:srgbClr val="00B0F0"/>
                </a:solidFill>
              </a:rPr>
              <a:t>127.0.0.1:5000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7B1AD32-2E58-5E3B-1FF3-CF9A16D9424C}"/>
              </a:ext>
            </a:extLst>
          </p:cNvPr>
          <p:cNvSpPr txBox="1">
            <a:spLocks/>
          </p:cNvSpPr>
          <p:nvPr/>
        </p:nvSpPr>
        <p:spPr bwMode="black">
          <a:xfrm>
            <a:off x="0" y="0"/>
            <a:ext cx="4354513" cy="424543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400" spc="-4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Pipeline</a:t>
            </a:r>
            <a:r>
              <a:rPr lang="fr-FR" sz="2400" spc="-95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2400" spc="-35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</a:t>
            </a:r>
            <a:r>
              <a:rPr lang="fr-FR" sz="2400" spc="-10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2400" spc="-1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déploiement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8BB293CD-CB5C-EAFA-D445-304E89DD20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085" y="1867218"/>
            <a:ext cx="4533900" cy="1663700"/>
          </a:xfrm>
          <a:prstGeom prst="rect">
            <a:avLst/>
          </a:prstGeom>
        </p:spPr>
      </p:pic>
      <p:pic>
        <p:nvPicPr>
          <p:cNvPr id="11" name="Image 10" descr="Une image contenant texte, capture d’écran, motif&#10;&#10;Description générée automatiquement">
            <a:extLst>
              <a:ext uri="{FF2B5EF4-FFF2-40B4-BE49-F238E27FC236}">
                <a16:creationId xmlns:a16="http://schemas.microsoft.com/office/drawing/2014/main" id="{E608BFD8-AFFC-6C69-B48C-30868C435E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100" y="4062632"/>
            <a:ext cx="5503402" cy="2450501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4F2CE71B-C5E2-EC54-B584-D5BCF474917C}"/>
              </a:ext>
            </a:extLst>
          </p:cNvPr>
          <p:cNvSpPr txBox="1"/>
          <p:nvPr/>
        </p:nvSpPr>
        <p:spPr>
          <a:xfrm>
            <a:off x="5033576" y="147644"/>
            <a:ext cx="26019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API testée en local</a:t>
            </a:r>
          </a:p>
        </p:txBody>
      </p:sp>
      <p:pic>
        <p:nvPicPr>
          <p:cNvPr id="22" name="Image 21" descr="Une image contenant texte, capture d’écran, Police, ligne&#10;&#10;Description générée automatiquement">
            <a:extLst>
              <a:ext uri="{FF2B5EF4-FFF2-40B4-BE49-F238E27FC236}">
                <a16:creationId xmlns:a16="http://schemas.microsoft.com/office/drawing/2014/main" id="{F100940A-7361-E737-D983-AA108F5C12F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5119" y="689481"/>
            <a:ext cx="6647411" cy="1313229"/>
          </a:xfrm>
          <a:prstGeom prst="rect">
            <a:avLst/>
          </a:prstGeom>
        </p:spPr>
      </p:pic>
      <p:pic>
        <p:nvPicPr>
          <p:cNvPr id="23" name="Image 22" descr="Une image contenant texte, journal, capture d’écran, document&#10;&#10;Description générée automatiquement">
            <a:extLst>
              <a:ext uri="{FF2B5EF4-FFF2-40B4-BE49-F238E27FC236}">
                <a16:creationId xmlns:a16="http://schemas.microsoft.com/office/drawing/2014/main" id="{E29F2B91-1D77-CD48-AEE2-07F367A8DBA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2541" y="2117211"/>
            <a:ext cx="6096001" cy="3273930"/>
          </a:xfrm>
          <a:prstGeom prst="rect">
            <a:avLst/>
          </a:prstGeom>
        </p:spPr>
      </p:pic>
      <p:pic>
        <p:nvPicPr>
          <p:cNvPr id="25" name="Image 24" descr="Une image contenant texte, capture d’écran, Police, ligne&#10;&#10;Description générée automatiquement">
            <a:extLst>
              <a:ext uri="{FF2B5EF4-FFF2-40B4-BE49-F238E27FC236}">
                <a16:creationId xmlns:a16="http://schemas.microsoft.com/office/drawing/2014/main" id="{6644A247-3D9C-BA4C-3A3F-491470F10FF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2541" y="5484008"/>
            <a:ext cx="6096001" cy="1313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494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Une image contenant texte, capture d’écran, Police&#10;&#10;Description générée automatiquement">
            <a:extLst>
              <a:ext uri="{FF2B5EF4-FFF2-40B4-BE49-F238E27FC236}">
                <a16:creationId xmlns:a16="http://schemas.microsoft.com/office/drawing/2014/main" id="{3F78450D-B382-4F6F-CFAA-937984A739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11" y="3043623"/>
            <a:ext cx="5569527" cy="3321585"/>
          </a:xfrm>
          <a:prstGeom prst="rect">
            <a:avLst/>
          </a:prstGeom>
        </p:spPr>
      </p:pic>
      <p:pic>
        <p:nvPicPr>
          <p:cNvPr id="3" name="Image 2" descr="Une image contenant texte, capture d’écran, Police&#10;&#10;Description générée automatiquement">
            <a:extLst>
              <a:ext uri="{FF2B5EF4-FFF2-40B4-BE49-F238E27FC236}">
                <a16:creationId xmlns:a16="http://schemas.microsoft.com/office/drawing/2014/main" id="{C3CCA909-DD80-FFFA-E0E5-AD96D4B1A2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2009" y="3043623"/>
            <a:ext cx="6099480" cy="3321585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C9DFE2F1-E5F3-E110-D4B5-5CC22146730C}"/>
              </a:ext>
            </a:extLst>
          </p:cNvPr>
          <p:cNvSpPr txBox="1">
            <a:spLocks/>
          </p:cNvSpPr>
          <p:nvPr/>
        </p:nvSpPr>
        <p:spPr bwMode="black">
          <a:xfrm>
            <a:off x="3238051" y="575533"/>
            <a:ext cx="5303414" cy="1393116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Pousser les fichiers vers GitHub</a:t>
            </a:r>
          </a:p>
        </p:txBody>
      </p:sp>
    </p:spTree>
    <p:extLst>
      <p:ext uri="{BB962C8B-B14F-4D97-AF65-F5344CB8AC3E}">
        <p14:creationId xmlns:p14="http://schemas.microsoft.com/office/powerpoint/2010/main" val="2381825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8E499F36-E884-9E74-794D-8920E405B0D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270" y="734241"/>
            <a:ext cx="1525266" cy="1116771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7D35948-9DF5-E95B-8F11-48473F056C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2526181"/>
            <a:ext cx="3528508" cy="646331"/>
          </a:xfrm>
        </p:spPr>
        <p:txBody>
          <a:bodyPr>
            <a:noAutofit/>
          </a:bodyPr>
          <a:lstStyle/>
          <a:p>
            <a:r>
              <a:rPr lang="fr-FR" dirty="0"/>
              <a:t>Dépôts distants : https://</a:t>
            </a:r>
            <a:r>
              <a:rPr lang="fr-FR" dirty="0" err="1"/>
              <a:t>github.com</a:t>
            </a:r>
            <a:r>
              <a:rPr lang="fr-FR" dirty="0"/>
              <a:t>/</a:t>
            </a:r>
            <a:r>
              <a:rPr lang="fr-FR" dirty="0" err="1"/>
              <a:t>sorayadata</a:t>
            </a:r>
            <a:r>
              <a:rPr lang="fr-FR" dirty="0"/>
              <a:t>/API</a:t>
            </a:r>
          </a:p>
          <a:p>
            <a:endParaRPr lang="fr-FR" sz="3020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3D1892D1-5A1A-27A4-D735-952BCA3D41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5942" y="0"/>
            <a:ext cx="3445131" cy="2526181"/>
          </a:xfrm>
          <a:prstGeom prst="rect">
            <a:avLst/>
          </a:prstGeom>
        </p:spPr>
      </p:pic>
      <p:sp>
        <p:nvSpPr>
          <p:cNvPr id="10" name="Flèche vers la droite 9">
            <a:extLst>
              <a:ext uri="{FF2B5EF4-FFF2-40B4-BE49-F238E27FC236}">
                <a16:creationId xmlns:a16="http://schemas.microsoft.com/office/drawing/2014/main" id="{66CCD0EF-0074-AC2D-8D9B-C814E07134D4}"/>
              </a:ext>
            </a:extLst>
          </p:cNvPr>
          <p:cNvSpPr/>
          <p:nvPr/>
        </p:nvSpPr>
        <p:spPr>
          <a:xfrm>
            <a:off x="11194984" y="1472687"/>
            <a:ext cx="997016" cy="14774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1" name="Image 10" descr="Une image contenant Police, Graphique, logo, texte&#10;&#10;Description générée automatiquement">
            <a:extLst>
              <a:ext uri="{FF2B5EF4-FFF2-40B4-BE49-F238E27FC236}">
                <a16:creationId xmlns:a16="http://schemas.microsoft.com/office/drawing/2014/main" id="{FDB37770-1AC9-EF67-0D72-68BF3B03A4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270" y="4247548"/>
            <a:ext cx="2113554" cy="1123705"/>
          </a:xfrm>
          <a:prstGeom prst="rect">
            <a:avLst/>
          </a:prstGeom>
        </p:spPr>
      </p:pic>
      <p:sp>
        <p:nvSpPr>
          <p:cNvPr id="12" name="Flèche vers la droite 11">
            <a:extLst>
              <a:ext uri="{FF2B5EF4-FFF2-40B4-BE49-F238E27FC236}">
                <a16:creationId xmlns:a16="http://schemas.microsoft.com/office/drawing/2014/main" id="{7C026DF3-0D2C-48BE-C989-C2F037AB8F12}"/>
              </a:ext>
            </a:extLst>
          </p:cNvPr>
          <p:cNvSpPr/>
          <p:nvPr/>
        </p:nvSpPr>
        <p:spPr>
          <a:xfrm>
            <a:off x="2359589" y="4684809"/>
            <a:ext cx="1525266" cy="28571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4" name="Image 13" descr="Une image contenant texte, Police, nombre, ligne&#10;&#10;Description générée automatiquement">
            <a:extLst>
              <a:ext uri="{FF2B5EF4-FFF2-40B4-BE49-F238E27FC236}">
                <a16:creationId xmlns:a16="http://schemas.microsoft.com/office/drawing/2014/main" id="{D3E1DDEC-7C21-31AE-136B-A05396C828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8477" y="3737717"/>
            <a:ext cx="7751231" cy="2250989"/>
          </a:xfrm>
          <a:prstGeom prst="rect">
            <a:avLst/>
          </a:prstGeom>
        </p:spPr>
      </p:pic>
      <p:pic>
        <p:nvPicPr>
          <p:cNvPr id="4" name="Image 3" descr="Une image contenant capture d’écran, texte, logiciel, Logiciel multimédia&#10;&#10;Description générée automatiquement">
            <a:extLst>
              <a:ext uri="{FF2B5EF4-FFF2-40B4-BE49-F238E27FC236}">
                <a16:creationId xmlns:a16="http://schemas.microsoft.com/office/drawing/2014/main" id="{2BA48967-72C6-83AE-CDE3-B148AE520A8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2103" y="47295"/>
            <a:ext cx="5401454" cy="3477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133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>
            <a:extLst>
              <a:ext uri="{FF2B5EF4-FFF2-40B4-BE49-F238E27FC236}">
                <a16:creationId xmlns:a16="http://schemas.microsoft.com/office/drawing/2014/main" id="{272B7592-0AEA-D746-093F-310935B6F5E3}"/>
              </a:ext>
            </a:extLst>
          </p:cNvPr>
          <p:cNvSpPr txBox="1">
            <a:spLocks/>
          </p:cNvSpPr>
          <p:nvPr/>
        </p:nvSpPr>
        <p:spPr bwMode="black">
          <a:xfrm>
            <a:off x="0" y="0"/>
            <a:ext cx="4354513" cy="424543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400" spc="-1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Déploiement: </a:t>
            </a:r>
            <a:r>
              <a:rPr lang="fr-FR" sz="2400" spc="-10" dirty="0" err="1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Dashbord</a:t>
            </a:r>
            <a:endParaRPr lang="fr-FR" sz="2400" spc="-10" dirty="0">
              <a:solidFill>
                <a:srgbClr val="40404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0CB9201A-5E60-84C2-D8C8-0AB0E9976852}"/>
              </a:ext>
            </a:extLst>
          </p:cNvPr>
          <p:cNvSpPr txBox="1"/>
          <p:nvPr/>
        </p:nvSpPr>
        <p:spPr>
          <a:xfrm>
            <a:off x="0" y="1415951"/>
            <a:ext cx="173990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Gestion des versions avec Git</a:t>
            </a:r>
            <a:endParaRPr lang="fr-FR" dirty="0"/>
          </a:p>
        </p:txBody>
      </p:sp>
      <p:pic>
        <p:nvPicPr>
          <p:cNvPr id="30" name="Image 29">
            <a:extLst>
              <a:ext uri="{FF2B5EF4-FFF2-40B4-BE49-F238E27FC236}">
                <a16:creationId xmlns:a16="http://schemas.microsoft.com/office/drawing/2014/main" id="{F428BDEA-5599-156C-9674-3CC88EEDD8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5077" y="1233418"/>
            <a:ext cx="1854818" cy="1572742"/>
          </a:xfrm>
          <a:prstGeom prst="rect">
            <a:avLst/>
          </a:prstGeom>
        </p:spPr>
      </p:pic>
      <p:pic>
        <p:nvPicPr>
          <p:cNvPr id="31" name="Image 30">
            <a:extLst>
              <a:ext uri="{FF2B5EF4-FFF2-40B4-BE49-F238E27FC236}">
                <a16:creationId xmlns:a16="http://schemas.microsoft.com/office/drawing/2014/main" id="{9D0E70B2-B919-D5E6-8B04-FAAC2E397BF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6415" y="1054426"/>
            <a:ext cx="1632919" cy="1195592"/>
          </a:xfrm>
          <a:prstGeom prst="rect">
            <a:avLst/>
          </a:prstGeom>
        </p:spPr>
      </p:pic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67961FCD-7553-A4B3-BE0B-556C317CF7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21711" y="2432935"/>
            <a:ext cx="4677049" cy="794806"/>
          </a:xfrm>
        </p:spPr>
        <p:txBody>
          <a:bodyPr>
            <a:noAutofit/>
          </a:bodyPr>
          <a:lstStyle/>
          <a:p>
            <a:r>
              <a:rPr lang="fr-FR" sz="2000" dirty="0"/>
              <a:t>Dépôts distants : https://</a:t>
            </a:r>
            <a:r>
              <a:rPr lang="fr-FR" sz="2000" dirty="0" err="1"/>
              <a:t>github.com</a:t>
            </a:r>
            <a:r>
              <a:rPr lang="fr-FR" sz="2000" dirty="0"/>
              <a:t>/</a:t>
            </a:r>
            <a:r>
              <a:rPr lang="fr-FR" sz="2000" dirty="0" err="1"/>
              <a:t>sorayadata</a:t>
            </a:r>
            <a:r>
              <a:rPr lang="fr-FR" sz="2000" dirty="0"/>
              <a:t>/</a:t>
            </a:r>
            <a:r>
              <a:rPr lang="fr-FR" sz="2000" dirty="0" err="1"/>
              <a:t>Dashbord</a:t>
            </a:r>
            <a:endParaRPr lang="fr-FR" sz="2000" dirty="0"/>
          </a:p>
        </p:txBody>
      </p:sp>
      <p:sp>
        <p:nvSpPr>
          <p:cNvPr id="41" name="Flèche vers la droite 40">
            <a:extLst>
              <a:ext uri="{FF2B5EF4-FFF2-40B4-BE49-F238E27FC236}">
                <a16:creationId xmlns:a16="http://schemas.microsoft.com/office/drawing/2014/main" id="{D152800A-CACD-D7EC-6D06-6B80FE410247}"/>
              </a:ext>
            </a:extLst>
          </p:cNvPr>
          <p:cNvSpPr/>
          <p:nvPr/>
        </p:nvSpPr>
        <p:spPr>
          <a:xfrm>
            <a:off x="6096000" y="1724124"/>
            <a:ext cx="1950746" cy="28434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44" name="Image 43" descr="Une image contenant texte, Police, Graphique, graphisme&#10;&#10;Description générée automatiquement">
            <a:extLst>
              <a:ext uri="{FF2B5EF4-FFF2-40B4-BE49-F238E27FC236}">
                <a16:creationId xmlns:a16="http://schemas.microsoft.com/office/drawing/2014/main" id="{F8937612-4F76-B107-B4CA-AF79C3EB78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8387" y="3429000"/>
            <a:ext cx="2233379" cy="2084488"/>
          </a:xfrm>
          <a:prstGeom prst="rect">
            <a:avLst/>
          </a:prstGeom>
        </p:spPr>
      </p:pic>
      <p:pic>
        <p:nvPicPr>
          <p:cNvPr id="46" name="Image 45" descr="Une image contenant texte, nombre, Police, capture d’écran&#10;&#10;Description générée automatiquement">
            <a:extLst>
              <a:ext uri="{FF2B5EF4-FFF2-40B4-BE49-F238E27FC236}">
                <a16:creationId xmlns:a16="http://schemas.microsoft.com/office/drawing/2014/main" id="{97E9957F-9EE4-A5A8-59EE-CD7B1F0E9C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0639" y="3537672"/>
            <a:ext cx="5708802" cy="3069818"/>
          </a:xfrm>
          <a:prstGeom prst="rect">
            <a:avLst/>
          </a:prstGeom>
        </p:spPr>
      </p:pic>
      <p:sp>
        <p:nvSpPr>
          <p:cNvPr id="2" name="Flèche vers la droite 1">
            <a:extLst>
              <a:ext uri="{FF2B5EF4-FFF2-40B4-BE49-F238E27FC236}">
                <a16:creationId xmlns:a16="http://schemas.microsoft.com/office/drawing/2014/main" id="{6F6876FB-454D-5322-F8C1-DC3BCE25A95E}"/>
              </a:ext>
            </a:extLst>
          </p:cNvPr>
          <p:cNvSpPr/>
          <p:nvPr/>
        </p:nvSpPr>
        <p:spPr>
          <a:xfrm>
            <a:off x="1739901" y="1735444"/>
            <a:ext cx="1950746" cy="28434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" name="Flèche vers la droite 2">
            <a:extLst>
              <a:ext uri="{FF2B5EF4-FFF2-40B4-BE49-F238E27FC236}">
                <a16:creationId xmlns:a16="http://schemas.microsoft.com/office/drawing/2014/main" id="{B4E834D3-D541-6AC0-8271-48079E05BCA9}"/>
              </a:ext>
            </a:extLst>
          </p:cNvPr>
          <p:cNvSpPr/>
          <p:nvPr/>
        </p:nvSpPr>
        <p:spPr>
          <a:xfrm>
            <a:off x="32559" y="4376547"/>
            <a:ext cx="1950746" cy="28434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95434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0C980A5-39F4-724E-7406-5B47BAD07371}"/>
              </a:ext>
            </a:extLst>
          </p:cNvPr>
          <p:cNvSpPr txBox="1">
            <a:spLocks/>
          </p:cNvSpPr>
          <p:nvPr/>
        </p:nvSpPr>
        <p:spPr bwMode="black">
          <a:xfrm>
            <a:off x="0" y="0"/>
            <a:ext cx="4354513" cy="873429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400" spc="-4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Pipeline</a:t>
            </a:r>
            <a:r>
              <a:rPr lang="fr-FR" sz="2400" spc="-95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2400" spc="-35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</a:t>
            </a:r>
            <a:r>
              <a:rPr lang="fr-FR" sz="2400" spc="-10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2400" spc="-1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déploiement</a:t>
            </a: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1C2E271F-4CB9-B6EA-D03A-A0795F67AE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312" y="1194890"/>
            <a:ext cx="2285887" cy="1160116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74FAD0CF-9194-BE9B-2D5B-BC034E24E2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5924" y="171308"/>
            <a:ext cx="1680152" cy="3471257"/>
          </a:xfrm>
          <a:prstGeom prst="rect">
            <a:avLst/>
          </a:prstGeom>
        </p:spPr>
      </p:pic>
      <p:sp>
        <p:nvSpPr>
          <p:cNvPr id="23" name="Flèche vers la droite 22">
            <a:extLst>
              <a:ext uri="{FF2B5EF4-FFF2-40B4-BE49-F238E27FC236}">
                <a16:creationId xmlns:a16="http://schemas.microsoft.com/office/drawing/2014/main" id="{D705020E-8FF8-8B30-BBDE-817D4BD3F79D}"/>
              </a:ext>
            </a:extLst>
          </p:cNvPr>
          <p:cNvSpPr/>
          <p:nvPr/>
        </p:nvSpPr>
        <p:spPr>
          <a:xfrm>
            <a:off x="3320199" y="1642959"/>
            <a:ext cx="2111829" cy="26397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2AED0A0A-BDA0-C99A-199C-27B8B461A129}"/>
              </a:ext>
            </a:extLst>
          </p:cNvPr>
          <p:cNvSpPr txBox="1"/>
          <p:nvPr/>
        </p:nvSpPr>
        <p:spPr>
          <a:xfrm>
            <a:off x="7422002" y="611673"/>
            <a:ext cx="44502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hlinkClick r:id="rId4"/>
              </a:rPr>
              <a:t>https://</a:t>
            </a:r>
            <a:r>
              <a:rPr lang="fr-FR" dirty="0" err="1">
                <a:hlinkClick r:id="rId4"/>
              </a:rPr>
              <a:t>dashbord-credit-consom.streamlit.app</a:t>
            </a:r>
            <a:r>
              <a:rPr lang="fr-FR" dirty="0">
                <a:hlinkClick r:id="rId4"/>
              </a:rPr>
              <a:t>/</a:t>
            </a:r>
            <a:endParaRPr lang="fr-FR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3F19D65E-4DF9-E1DC-A117-D291C0B63DFD}"/>
              </a:ext>
            </a:extLst>
          </p:cNvPr>
          <p:cNvSpPr txBox="1"/>
          <p:nvPr/>
        </p:nvSpPr>
        <p:spPr>
          <a:xfrm>
            <a:off x="7492314" y="1194890"/>
            <a:ext cx="29111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https://</a:t>
            </a:r>
            <a:r>
              <a:rPr lang="fr-FR" dirty="0" err="1"/>
              <a:t>github.com</a:t>
            </a:r>
            <a:r>
              <a:rPr lang="fr-FR" dirty="0"/>
              <a:t>/</a:t>
            </a:r>
            <a:r>
              <a:rPr lang="fr-FR" dirty="0" err="1"/>
              <a:t>sorayadata</a:t>
            </a:r>
            <a:endParaRPr lang="fr-FR" dirty="0"/>
          </a:p>
        </p:txBody>
      </p:sp>
      <p:pic>
        <p:nvPicPr>
          <p:cNvPr id="5" name="Image 4" descr="Une image contenant texte, capture d’écran, logiciel, conception&#10;&#10;Description générée automatiquement">
            <a:extLst>
              <a:ext uri="{FF2B5EF4-FFF2-40B4-BE49-F238E27FC236}">
                <a16:creationId xmlns:a16="http://schemas.microsoft.com/office/drawing/2014/main" id="{EAD9B317-F4B3-64E6-B1D7-15A557A920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6893" y="3642565"/>
            <a:ext cx="5351512" cy="2803548"/>
          </a:xfrm>
          <a:prstGeom prst="rect">
            <a:avLst/>
          </a:prstGeom>
        </p:spPr>
      </p:pic>
      <p:pic>
        <p:nvPicPr>
          <p:cNvPr id="8" name="Image 7" descr="Une image contenant texte, logo, Page web, Site web&#10;&#10;Description générée automatiquement">
            <a:extLst>
              <a:ext uri="{FF2B5EF4-FFF2-40B4-BE49-F238E27FC236}">
                <a16:creationId xmlns:a16="http://schemas.microsoft.com/office/drawing/2014/main" id="{C35EB6B5-B2D2-81BF-CEC7-774C62BD800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213" y="3797729"/>
            <a:ext cx="5351512" cy="2834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1486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33976D1-3430-450C-A978-87A9A6E8E7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D6AAC78-7D86-415A-ADC1-2B4748079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9680" y="1248156"/>
            <a:ext cx="9692640" cy="436168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2A658D9-F185-44F1-BA33-D50320D1D0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2228" y="1060704"/>
            <a:ext cx="10067544" cy="4736592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37A578A-7980-0386-424A-E9B898EB08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467418"/>
            <a:ext cx="7729728" cy="1188720"/>
          </a:xfrm>
          <a:prstGeom prst="ellipse">
            <a:avLst/>
          </a:prstGeom>
          <a:solidFill>
            <a:srgbClr val="FFFFFF"/>
          </a:solidFill>
        </p:spPr>
        <p:txBody>
          <a:bodyPr>
            <a:normAutofit/>
          </a:bodyPr>
          <a:lstStyle/>
          <a:p>
            <a:r>
              <a:rPr lang="fr-FR" sz="1500" b="1" spc="-90">
                <a:latin typeface="Times New Roman" panose="02020603050405020304" pitchFamily="18" charset="0"/>
                <a:cs typeface="Times New Roman" panose="02020603050405020304" pitchFamily="18" charset="0"/>
              </a:rPr>
              <a:t>Sommaire</a:t>
            </a:r>
            <a:br>
              <a:rPr lang="fr-FR" sz="1500" dirty="0">
                <a:latin typeface="Arial"/>
                <a:cs typeface="Arial"/>
              </a:rPr>
            </a:br>
            <a:endParaRPr lang="fr-FR" sz="1500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78CF488-A09F-21CD-DC76-613C25385E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06061" y="1843590"/>
            <a:ext cx="9019603" cy="3766254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90000"/>
              </a:lnSpc>
              <a:buNone/>
            </a:pPr>
            <a:endParaRPr lang="fr-FR" sz="1400" spc="-125" dirty="0">
              <a:solidFill>
                <a:srgbClr val="404040"/>
              </a:solidFill>
              <a:latin typeface="Consolas (En-têtes)"/>
              <a:cs typeface="Arial MT"/>
            </a:endParaRPr>
          </a:p>
          <a:p>
            <a:pPr>
              <a:lnSpc>
                <a:spcPct val="90000"/>
              </a:lnSpc>
            </a:pPr>
            <a:r>
              <a:rPr lang="fr-FR" sz="2400" spc="-125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Problématique et objectifs</a:t>
            </a:r>
          </a:p>
          <a:p>
            <a:pPr>
              <a:lnSpc>
                <a:spcPct val="90000"/>
              </a:lnSpc>
            </a:pPr>
            <a:r>
              <a:rPr lang="fr-FR" sz="2400" kern="1200" spc="-125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Présentation des données</a:t>
            </a:r>
          </a:p>
          <a:p>
            <a:pPr>
              <a:lnSpc>
                <a:spcPct val="90000"/>
              </a:lnSpc>
            </a:pPr>
            <a:r>
              <a:rPr lang="fr-FR" sz="2400" spc="-105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Traitement</a:t>
            </a:r>
            <a:r>
              <a:rPr lang="fr-FR" sz="2400" spc="-204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2400" spc="-95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 </a:t>
            </a:r>
            <a:r>
              <a:rPr lang="fr-FR" sz="2400" spc="-1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données</a:t>
            </a:r>
            <a:endParaRPr lang="fr-FR" sz="2400" kern="1200" spc="-125" dirty="0">
              <a:solidFill>
                <a:srgbClr val="40404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r>
              <a:rPr lang="fr-FR" sz="2400" spc="-125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Entraînement </a:t>
            </a:r>
            <a:r>
              <a:rPr lang="fr-FR" sz="2400" b="1" kern="1200" spc="-125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fr-FR" sz="2400" spc="-1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Modélisation)</a:t>
            </a:r>
          </a:p>
          <a:p>
            <a:pPr>
              <a:lnSpc>
                <a:spcPct val="90000"/>
              </a:lnSpc>
            </a:pPr>
            <a:r>
              <a:rPr lang="fr-FR" sz="2400" spc="-4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Pipeline</a:t>
            </a:r>
            <a:r>
              <a:rPr lang="fr-FR" sz="2400" spc="-95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2400" spc="-35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</a:t>
            </a:r>
            <a:r>
              <a:rPr lang="fr-FR" sz="2400" spc="-10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2400" spc="-1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déploiement</a:t>
            </a:r>
          </a:p>
          <a:p>
            <a:pPr>
              <a:lnSpc>
                <a:spcPct val="90000"/>
              </a:lnSpc>
            </a:pPr>
            <a:r>
              <a:rPr lang="fr-FR" sz="2400" spc="-3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Dashboard</a:t>
            </a:r>
          </a:p>
          <a:p>
            <a:pPr>
              <a:lnSpc>
                <a:spcPct val="90000"/>
              </a:lnSpc>
            </a:pPr>
            <a:r>
              <a:rPr lang="en-US" sz="240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Importance des variables</a:t>
            </a:r>
            <a:endParaRPr lang="fr-FR" sz="2400" spc="-35" dirty="0">
              <a:solidFill>
                <a:srgbClr val="40404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r>
              <a:rPr lang="fr-FR" sz="2400" spc="-35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lang="fr-FR" sz="2400" spc="-105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2400" spc="-2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Drift</a:t>
            </a:r>
          </a:p>
          <a:p>
            <a:pPr>
              <a:lnSpc>
                <a:spcPct val="90000"/>
              </a:lnSpc>
            </a:pPr>
            <a:endParaRPr lang="fr-FR" sz="1400" spc="-125" dirty="0">
              <a:solidFill>
                <a:srgbClr val="40404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1292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32D075-10BE-4371-841B-1C36616326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611" y="568702"/>
            <a:ext cx="4486656" cy="1645920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3000" b="1" dirty="0" err="1"/>
              <a:t>Dérive</a:t>
            </a:r>
            <a:r>
              <a:rPr lang="en-US" sz="3000" b="1" dirty="0"/>
              <a:t> des données (</a:t>
            </a:r>
            <a:r>
              <a:rPr lang="en-US" sz="3000" b="1" i="1" dirty="0"/>
              <a:t>data drift</a:t>
            </a:r>
            <a:r>
              <a:rPr lang="en-US" sz="3000" b="1" dirty="0"/>
              <a:t>)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F0F143B-3981-4FC2-BB15-0C58676334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5999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 4" descr="Une image contenant texte, capture d’écran, Police, nombre&#10;&#10;Description générée automatiquement">
            <a:extLst>
              <a:ext uri="{FF2B5EF4-FFF2-40B4-BE49-F238E27FC236}">
                <a16:creationId xmlns:a16="http://schemas.microsoft.com/office/drawing/2014/main" id="{370829B7-A2CF-DA90-214F-69BEBB4E6F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0823" y="3428999"/>
            <a:ext cx="3846503" cy="3529167"/>
          </a:xfrm>
          <a:prstGeom prst="rect">
            <a:avLst/>
          </a:prstGeom>
        </p:spPr>
      </p:pic>
      <p:pic>
        <p:nvPicPr>
          <p:cNvPr id="7" name="Image 6" descr="Une image contenant texte, capture d’écran, Police, nombre&#10;&#10;Description générée automatiquement">
            <a:extLst>
              <a:ext uri="{FF2B5EF4-FFF2-40B4-BE49-F238E27FC236}">
                <a16:creationId xmlns:a16="http://schemas.microsoft.com/office/drawing/2014/main" id="{8D5F30E5-877D-CBD1-CBBA-113980A135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0824" y="-1"/>
            <a:ext cx="3846504" cy="3452237"/>
          </a:xfrm>
          <a:prstGeom prst="rect">
            <a:avLst/>
          </a:prstGeom>
        </p:spPr>
      </p:pic>
      <p:pic>
        <p:nvPicPr>
          <p:cNvPr id="4" name="Image 3" descr="Une image contenant texte, capture d’écran, Police, nombre&#10;&#10;Description générée automatiquement">
            <a:extLst>
              <a:ext uri="{FF2B5EF4-FFF2-40B4-BE49-F238E27FC236}">
                <a16:creationId xmlns:a16="http://schemas.microsoft.com/office/drawing/2014/main" id="{A430C999-9448-DBF7-0FE8-8ADE3DB812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512" y="2774809"/>
            <a:ext cx="5182121" cy="2418773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ACED9C17-9DA8-43BA-4CC3-02A6AA8E6690}"/>
              </a:ext>
            </a:extLst>
          </p:cNvPr>
          <p:cNvSpPr txBox="1"/>
          <p:nvPr/>
        </p:nvSpPr>
        <p:spPr>
          <a:xfrm>
            <a:off x="0" y="5529430"/>
            <a:ext cx="60959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On constate qu'il n'y a pas de data drift entre nos données de référence et nos données actuelles bien qu'un léger drift ait été détecté dans 10 de nos colonnes.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257861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3">
            <a:extLst>
              <a:ext uri="{FF2B5EF4-FFF2-40B4-BE49-F238E27FC236}">
                <a16:creationId xmlns:a16="http://schemas.microsoft.com/office/drawing/2014/main" id="{352A8399-2849-5C1E-4778-56CF979BCA04}"/>
              </a:ext>
            </a:extLst>
          </p:cNvPr>
          <p:cNvSpPr txBox="1"/>
          <p:nvPr/>
        </p:nvSpPr>
        <p:spPr>
          <a:xfrm>
            <a:off x="2910822" y="2745827"/>
            <a:ext cx="6762242" cy="118744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94995" algn="ctr">
              <a:lnSpc>
                <a:spcPct val="110000"/>
              </a:lnSpc>
              <a:spcBef>
                <a:spcPts val="100"/>
              </a:spcBef>
            </a:pPr>
            <a:r>
              <a:rPr lang="fr-FR" sz="3600" spc="-1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MERCI POUR VOTRE ATTENTION</a:t>
            </a:r>
          </a:p>
        </p:txBody>
      </p:sp>
    </p:spTree>
    <p:extLst>
      <p:ext uri="{BB962C8B-B14F-4D97-AF65-F5344CB8AC3E}">
        <p14:creationId xmlns:p14="http://schemas.microsoft.com/office/powerpoint/2010/main" val="2700931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33976D1-3430-450C-A978-87A9A6E8E7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D6AAC78-7D86-415A-ADC1-2B4748079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9680" y="1248156"/>
            <a:ext cx="9692640" cy="436168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2A658D9-F185-44F1-BA33-D50320D1D0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2228" y="1060704"/>
            <a:ext cx="10067544" cy="4736592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69CB169-9C04-FC6B-0612-AB4D63A423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467418"/>
            <a:ext cx="7729728" cy="1188720"/>
          </a:xfrm>
          <a:solidFill>
            <a:srgbClr val="FFFFFF"/>
          </a:solidFill>
        </p:spPr>
        <p:txBody>
          <a:bodyPr>
            <a:normAutofit/>
          </a:bodyPr>
          <a:lstStyle/>
          <a:p>
            <a:r>
              <a:rPr lang="fr-FR" spc="-1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Problématique</a:t>
            </a:r>
            <a:endParaRPr lang="fr-FR" dirty="0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1B61047C-954A-D57F-33AA-6FAFEC28DD81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706062" y="2291262"/>
            <a:ext cx="8779512" cy="2879256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spcBef>
                <a:spcPts val="100"/>
              </a:spcBef>
              <a:buClr>
                <a:srgbClr val="92A199"/>
              </a:buClr>
              <a:buSzPct val="85416"/>
              <a:buNone/>
              <a:tabLst>
                <a:tab pos="195580" algn="l"/>
              </a:tabLst>
            </a:pPr>
            <a:r>
              <a:rPr lang="fr-FR" sz="2400" b="0" i="0" dirty="0">
                <a:solidFill>
                  <a:srgbClr val="40404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L’entreprise </a:t>
            </a:r>
            <a:r>
              <a:rPr lang="fr-FR" sz="2400" b="1" i="0" dirty="0">
                <a:solidFill>
                  <a:srgbClr val="271A38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fr-FR" sz="2400" b="1" i="1" dirty="0">
                <a:solidFill>
                  <a:srgbClr val="271A38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Prêt à dépenser</a:t>
            </a:r>
            <a:r>
              <a:rPr lang="fr-FR" sz="2400" b="1" i="0" dirty="0">
                <a:solidFill>
                  <a:srgbClr val="271A38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fr-FR" sz="2400" b="0" i="0" dirty="0">
                <a:solidFill>
                  <a:srgbClr val="40404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souhaite </a:t>
            </a:r>
            <a:r>
              <a:rPr lang="fr-FR" sz="2400" b="1" i="0" dirty="0">
                <a:solidFill>
                  <a:srgbClr val="40404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mettre en œuvre un outil de “</a:t>
            </a:r>
            <a:r>
              <a:rPr lang="fr-FR" sz="2400" b="1" i="0" dirty="0" err="1">
                <a:solidFill>
                  <a:srgbClr val="40404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scoring</a:t>
            </a:r>
            <a:r>
              <a:rPr lang="fr-FR" sz="2400" b="1" i="0" dirty="0">
                <a:solidFill>
                  <a:srgbClr val="40404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crédit” pour calculer la probabilité </a:t>
            </a:r>
            <a:r>
              <a:rPr lang="fr-FR" sz="2400" b="0" i="0" dirty="0">
                <a:solidFill>
                  <a:srgbClr val="40404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qu’un client rembourse son crédit, afin de classifier la demande en crédit accordé ou refusé</a:t>
            </a:r>
            <a:endParaRPr lang="fr-FR" sz="2400" b="1" i="1" dirty="0">
              <a:solidFill>
                <a:srgbClr val="40404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13418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rois flèches dans le mille">
            <a:extLst>
              <a:ext uri="{FF2B5EF4-FFF2-40B4-BE49-F238E27FC236}">
                <a16:creationId xmlns:a16="http://schemas.microsoft.com/office/drawing/2014/main" id="{73DA899D-B73F-805C-866E-4325F9FCC92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1412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32D075-10BE-4371-841B-1C36616326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096" y="928923"/>
            <a:ext cx="7729728" cy="1188720"/>
          </a:xfrm>
          <a:noFill/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fr-FR" b="1" spc="-125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objectif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FDF689-127D-4AB9-837B-4683F7421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3400" y="2564943"/>
            <a:ext cx="7729728" cy="3849253"/>
          </a:xfrm>
        </p:spPr>
        <p:txBody>
          <a:bodyPr>
            <a:noAutofit/>
          </a:bodyPr>
          <a:lstStyle/>
          <a:p>
            <a:r>
              <a:rPr lang="fr-F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Mettre en œuvre un outil de “</a:t>
            </a:r>
            <a:r>
              <a:rPr lang="fr-FR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scoring</a:t>
            </a:r>
            <a:r>
              <a:rPr lang="fr-F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crédit” pour calculer la probabilité qu’un client rembourse son crédit, puis classifie la demande en crédit accordé ou refusé.</a:t>
            </a:r>
          </a:p>
          <a:p>
            <a:r>
              <a:rPr lang="fr-F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Développer un </a:t>
            </a:r>
            <a:r>
              <a:rPr lang="fr-FR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dashboard</a:t>
            </a:r>
            <a:r>
              <a:rPr lang="fr-F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interactif pour que les chargés de relation client puissent à la fois expliquer les décisions, et permettre à leurs clients de disposer de leurs informations personnelles.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21689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8E1D4842-F208-47E0-A3A4-6469A9F045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6876939" cy="68580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32D075-10BE-4371-841B-1C36616326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3" y="713233"/>
            <a:ext cx="5291327" cy="118872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>
            <a:normAutofit/>
          </a:bodyPr>
          <a:lstStyle/>
          <a:p>
            <a:r>
              <a:rPr lang="en-US" b="1" dirty="0"/>
              <a:t>Les donn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ées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FDF689-127D-4AB9-837B-4683F7421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6477" y="2858703"/>
            <a:ext cx="5285791" cy="3042547"/>
          </a:xfrm>
        </p:spPr>
        <p:txBody>
          <a:bodyPr>
            <a:normAutofit/>
          </a:bodyPr>
          <a:lstStyle/>
          <a:p>
            <a:r>
              <a:rPr lang="fr-FR" b="1" dirty="0">
                <a:solidFill>
                  <a:srgbClr val="FFFFFF"/>
                </a:solidFill>
              </a:rPr>
              <a:t>Source : </a:t>
            </a:r>
            <a:r>
              <a:rPr lang="fr-FR" b="1" dirty="0">
                <a:solidFill>
                  <a:srgbClr val="FFFFFF"/>
                </a:solidFill>
                <a:hlinkClick r:id="rId2"/>
              </a:rPr>
              <a:t>https://www.kaggle.com/c/home-credit-default-risk/</a:t>
            </a:r>
            <a:endParaRPr lang="fr-FR" b="1" dirty="0">
              <a:solidFill>
                <a:srgbClr val="FFFFFF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6" name="Picture 5" descr="Une image contenant texte, Police, capture d’écran, nombre&#10;&#10;Description générée automatiquement">
            <a:extLst>
              <a:ext uri="{FF2B5EF4-FFF2-40B4-BE49-F238E27FC236}">
                <a16:creationId xmlns:a16="http://schemas.microsoft.com/office/drawing/2014/main" id="{5BBBDCBB-531B-C3B8-4049-DB6F9185F6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847" b="1"/>
          <a:stretch/>
        </p:blipFill>
        <p:spPr>
          <a:xfrm>
            <a:off x="6876939" y="2043951"/>
            <a:ext cx="5315061" cy="3429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514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A3CC36C-210F-452E-B0C6-CAE94609D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914900"/>
            <a:ext cx="12192000" cy="194310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FD77E017-7BFF-4018-BF75-AF8C6DDF08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9185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CFED928-A3F2-0E0F-38F2-3CFE33F1E0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5292090"/>
            <a:ext cx="7729728" cy="1188720"/>
          </a:xfrm>
        </p:spPr>
        <p:txBody>
          <a:bodyPr vert="horz" lIns="274320" tIns="182880" rIns="274320" bIns="182880" rtlCol="0" anchorCtr="1">
            <a:normAutofit/>
          </a:bodyPr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Traitement  des données</a:t>
            </a:r>
          </a:p>
        </p:txBody>
      </p:sp>
      <p:graphicFrame>
        <p:nvGraphicFramePr>
          <p:cNvPr id="5" name="object 5">
            <a:extLst>
              <a:ext uri="{FF2B5EF4-FFF2-40B4-BE49-F238E27FC236}">
                <a16:creationId xmlns:a16="http://schemas.microsoft.com/office/drawing/2014/main" id="{244A8A4E-DD2B-2173-EA44-50B2BAAB17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2329648"/>
              </p:ext>
            </p:extLst>
          </p:nvPr>
        </p:nvGraphicFramePr>
        <p:xfrm>
          <a:off x="0" y="377190"/>
          <a:ext cx="6368527" cy="3968899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63685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27092">
                <a:tc>
                  <a:txBody>
                    <a:bodyPr/>
                    <a:lstStyle/>
                    <a:p>
                      <a:pPr marL="91440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000" b="1" kern="1200" spc="-125" dirty="0">
                          <a:solidFill>
                            <a:schemeClr val="bg1"/>
                          </a:solidFill>
                        </a:rPr>
                        <a:t>Principals étapes</a:t>
                      </a:r>
                      <a:endParaRPr sz="2000" b="1" i="0" kern="1200" spc="-125" dirty="0">
                        <a:solidFill>
                          <a:schemeClr val="bg1"/>
                        </a:solidFill>
                        <a:latin typeface="Consolas (En-têtes)"/>
                        <a:ea typeface="+mn-ea"/>
                        <a:cs typeface="Arial"/>
                      </a:endParaRPr>
                    </a:p>
                  </a:txBody>
                  <a:tcPr marL="0" marR="0" marT="41275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65782">
                <a:tc>
                  <a:txBody>
                    <a:bodyPr/>
                    <a:lstStyle/>
                    <a:p>
                      <a:pPr marL="377825" marR="0" lvl="0" indent="-287020" defTabSz="914400" eaLnBrk="1" fontAlgn="auto" latinLnBrk="0" hangingPunct="1">
                        <a:lnSpc>
                          <a:spcPct val="100000"/>
                        </a:lnSpc>
                        <a:spcBef>
                          <a:spcPts val="325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•"/>
                        <a:tabLst>
                          <a:tab pos="377825" algn="l"/>
                          <a:tab pos="378460" algn="l"/>
                        </a:tabLst>
                        <a:defRPr/>
                      </a:pPr>
                      <a:r>
                        <a:rPr lang="en-US" sz="2000" kern="120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Utilisation</a:t>
                      </a:r>
                      <a:r>
                        <a:rPr lang="en-US" sz="20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d'un kernel  </a:t>
                      </a:r>
                    </a:p>
                    <a:p>
                      <a:pPr marL="90805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325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377825" algn="l"/>
                          <a:tab pos="378460" algn="l"/>
                        </a:tabLst>
                        <a:defRPr/>
                      </a:pPr>
                      <a:r>
                        <a:rPr lang="fr-FR" sz="20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https://www.kaggle.com/code/jsaguiar/lightgbm-with-simple-features/script</a:t>
                      </a:r>
                    </a:p>
                  </a:txBody>
                  <a:tcPr marL="0" marR="0" marT="41275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56582">
                <a:tc>
                  <a:txBody>
                    <a:bodyPr/>
                    <a:lstStyle/>
                    <a:p>
                      <a:pPr marL="377825" indent="-287020">
                        <a:lnSpc>
                          <a:spcPct val="100000"/>
                        </a:lnSpc>
                        <a:spcBef>
                          <a:spcPts val="325"/>
                        </a:spcBef>
                        <a:buChar char="•"/>
                        <a:tabLst>
                          <a:tab pos="377825" algn="l"/>
                          <a:tab pos="378460" algn="l"/>
                        </a:tabLst>
                      </a:pPr>
                      <a:r>
                        <a:rPr lang="fr-FR" sz="2000" kern="120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Features</a:t>
                      </a:r>
                      <a:r>
                        <a:rPr lang="fr-FR" sz="20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engineering : fonctions d'agrégation (somme, moyenne, maximum …)</a:t>
                      </a:r>
                      <a:endParaRPr lang="fr-FR" sz="2000" i="1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0" marR="0" marT="41275" marB="0"/>
                </a:tc>
                <a:extLst>
                  <a:ext uri="{0D108BD9-81ED-4DB2-BD59-A6C34878D82A}">
                    <a16:rowId xmlns:a16="http://schemas.microsoft.com/office/drawing/2014/main" val="739020090"/>
                  </a:ext>
                </a:extLst>
              </a:tr>
              <a:tr h="519443">
                <a:tc>
                  <a:txBody>
                    <a:bodyPr/>
                    <a:lstStyle/>
                    <a:p>
                      <a:pPr marL="377825" indent="-287020">
                        <a:lnSpc>
                          <a:spcPct val="100000"/>
                        </a:lnSpc>
                        <a:spcBef>
                          <a:spcPts val="330"/>
                        </a:spcBef>
                        <a:buChar char="•"/>
                        <a:tabLst>
                          <a:tab pos="377825" algn="l"/>
                          <a:tab pos="378460" algn="l"/>
                        </a:tabLst>
                      </a:pPr>
                      <a:r>
                        <a:rPr lang="en-US" sz="20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Merging des tables</a:t>
                      </a:r>
                      <a:endParaRPr lang="en-US" sz="2000" i="1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0" marR="0" marT="41910" marB="0"/>
                </a:tc>
                <a:extLst>
                  <a:ext uri="{0D108BD9-81ED-4DB2-BD59-A6C34878D82A}">
                    <a16:rowId xmlns:a16="http://schemas.microsoft.com/office/drawing/2014/main" val="2148151833"/>
                  </a:ext>
                </a:extLst>
              </a:tr>
            </a:tbl>
          </a:graphicData>
        </a:graphic>
      </p:graphicFrame>
      <p:pic>
        <p:nvPicPr>
          <p:cNvPr id="2" name="Picture 2" descr="Une image contenant texte, reçu, diagramme, Police&#10;&#10;Description générée automatiquement">
            <a:extLst>
              <a:ext uri="{FF2B5EF4-FFF2-40B4-BE49-F238E27FC236}">
                <a16:creationId xmlns:a16="http://schemas.microsoft.com/office/drawing/2014/main" id="{1033CB21-C0DC-0C29-9382-D240FE53F7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7" b="-3"/>
          <a:stretch/>
        </p:blipFill>
        <p:spPr bwMode="auto">
          <a:xfrm>
            <a:off x="6876939" y="331470"/>
            <a:ext cx="5315061" cy="34290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5589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xfrm>
            <a:off x="8109961" y="593085"/>
            <a:ext cx="1722325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Métriques</a:t>
            </a:r>
            <a:endParaRPr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1629" y="1174992"/>
            <a:ext cx="5110969" cy="195643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51630" y="5352506"/>
            <a:ext cx="5110969" cy="110663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787217" y="708854"/>
            <a:ext cx="1722325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Score</a:t>
            </a:r>
            <a:r>
              <a:rPr sz="2400" spc="-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métier</a:t>
            </a:r>
            <a:r>
              <a:rPr sz="2400" spc="-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499615" y="3535522"/>
            <a:ext cx="4749351" cy="81454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499615" y="2401528"/>
            <a:ext cx="4749351" cy="81454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859756" y="5645705"/>
            <a:ext cx="4222737" cy="1008415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818530" y="1105894"/>
            <a:ext cx="4111519" cy="1084091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859757" y="4643270"/>
            <a:ext cx="4029068" cy="709236"/>
          </a:xfrm>
          <a:prstGeom prst="rect">
            <a:avLst/>
          </a:prstGeom>
        </p:spPr>
      </p:pic>
      <p:sp>
        <p:nvSpPr>
          <p:cNvPr id="11" name="Titre 1">
            <a:extLst>
              <a:ext uri="{FF2B5EF4-FFF2-40B4-BE49-F238E27FC236}">
                <a16:creationId xmlns:a16="http://schemas.microsoft.com/office/drawing/2014/main" id="{A3EB4BAA-9817-EAF2-D543-C107D868AA45}"/>
              </a:ext>
            </a:extLst>
          </p:cNvPr>
          <p:cNvSpPr txBox="1">
            <a:spLocks/>
          </p:cNvSpPr>
          <p:nvPr/>
        </p:nvSpPr>
        <p:spPr bwMode="black">
          <a:xfrm>
            <a:off x="2318935" y="69523"/>
            <a:ext cx="5464074" cy="555349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wrap="square" lIns="0" tIns="0" rIns="0" bIns="0" rtlCol="0" anchor="ctr">
            <a:normAutofit fontScale="4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i="0" kern="1200" cap="all" spc="200" baseline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fr-FR" spc="-125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Entraînement (</a:t>
            </a:r>
            <a:r>
              <a:rPr lang="fr-FR" spc="-1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Modélisation)</a:t>
            </a:r>
            <a:endParaRPr lang="fr-FR" dirty="0"/>
          </a:p>
        </p:txBody>
      </p:sp>
      <p:pic>
        <p:nvPicPr>
          <p:cNvPr id="13" name="Image 12" descr="Une image contenant texte, Police, capture d’écran, blanc&#10;&#10;Description générée automatiquement">
            <a:extLst>
              <a:ext uri="{FF2B5EF4-FFF2-40B4-BE49-F238E27FC236}">
                <a16:creationId xmlns:a16="http://schemas.microsoft.com/office/drawing/2014/main" id="{B9DFA9EF-5164-B6F4-1152-268B0A661CB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719" y="3575968"/>
            <a:ext cx="4838655" cy="119784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33976D1-3430-450C-A978-87A9A6E8E7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D6AAC78-7D86-415A-ADC1-2B4748079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9680" y="1248156"/>
            <a:ext cx="9692640" cy="436168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2A658D9-F185-44F1-BA33-D50320D1D0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2228" y="1060704"/>
            <a:ext cx="10067544" cy="4736592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32D075-10BE-4371-841B-1C36616326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467418"/>
            <a:ext cx="7729728" cy="1188720"/>
          </a:xfrm>
          <a:solidFill>
            <a:srgbClr val="FFFFFF"/>
          </a:solidFill>
        </p:spPr>
        <p:txBody>
          <a:bodyPr>
            <a:normAutofit/>
          </a:bodyPr>
          <a:lstStyle/>
          <a:p>
            <a:r>
              <a:rPr lang="fr-FR" spc="-125">
                <a:latin typeface="Times New Roman" panose="02020603050405020304" pitchFamily="18" charset="0"/>
                <a:cs typeface="Times New Roman" panose="02020603050405020304" pitchFamily="18" charset="0"/>
              </a:rPr>
              <a:t>Entraînement </a:t>
            </a:r>
            <a:r>
              <a:rPr lang="fr-FR" b="1" kern="1200" spc="-125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fr-FR" spc="-10">
                <a:latin typeface="Times New Roman" panose="02020603050405020304" pitchFamily="18" charset="0"/>
                <a:cs typeface="Times New Roman" panose="02020603050405020304" pitchFamily="18" charset="0"/>
              </a:rPr>
              <a:t>Modélisation)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FDF689-127D-4AB9-837B-4683F7421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06062" y="2291262"/>
            <a:ext cx="8779512" cy="2130131"/>
          </a:xfrm>
        </p:spPr>
        <p:txBody>
          <a:bodyPr>
            <a:normAutofit/>
          </a:bodyPr>
          <a:lstStyle/>
          <a:p>
            <a:r>
              <a:rPr lang="en-US" sz="2400" b="1" dirty="0" err="1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Outils</a:t>
            </a:r>
            <a:r>
              <a:rPr lang="en-US" sz="2400" b="1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d’évaluation</a:t>
            </a:r>
            <a:r>
              <a:rPr lang="en-US" sz="2400" b="1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400" dirty="0" err="1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matrice</a:t>
            </a:r>
            <a:r>
              <a:rPr lang="en-US" sz="240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 confusion, </a:t>
            </a:r>
            <a:r>
              <a:rPr lang="en-US" sz="2400" dirty="0" err="1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courbe</a:t>
            </a:r>
            <a:r>
              <a:rPr lang="en-US" sz="240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ROC, temps </a:t>
            </a:r>
            <a:r>
              <a:rPr lang="en-US" sz="2400" dirty="0" err="1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d’execution</a:t>
            </a:r>
            <a:r>
              <a:rPr lang="en-US" sz="240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sz="2400" b="1" dirty="0" err="1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Optimisation</a:t>
            </a:r>
            <a:r>
              <a:rPr lang="en-US" sz="240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validation </a:t>
            </a:r>
            <a:r>
              <a:rPr lang="en-US" sz="2400" dirty="0" err="1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croisée</a:t>
            </a:r>
            <a:r>
              <a:rPr lang="en-US" sz="240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avec </a:t>
            </a:r>
            <a:r>
              <a:rPr lang="en-US" sz="2400" i="1" dirty="0" err="1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GridSearchCV</a:t>
            </a:r>
            <a:r>
              <a:rPr lang="en-US" sz="240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seuil</a:t>
            </a:r>
            <a:r>
              <a:rPr lang="en-US" sz="240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optimal.  </a:t>
            </a:r>
          </a:p>
        </p:txBody>
      </p:sp>
    </p:spTree>
    <p:extLst>
      <p:ext uri="{BB962C8B-B14F-4D97-AF65-F5344CB8AC3E}">
        <p14:creationId xmlns:p14="http://schemas.microsoft.com/office/powerpoint/2010/main" val="342279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C966A4D4-049A-4389-B407-0E7091A07C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6072915" cy="68580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1307593"/>
            <a:ext cx="6072915" cy="1188720"/>
          </a:xfrm>
          <a:prstGeom prst="rect">
            <a:avLst/>
          </a:prstGeom>
          <a:solidFill>
            <a:srgbClr val="FFFFFF"/>
          </a:solidFill>
          <a:ln>
            <a:solidFill>
              <a:srgbClr val="404040"/>
            </a:solidFill>
          </a:ln>
        </p:spPr>
        <p:txBody>
          <a:bodyPr vert="horz" lIns="182880" tIns="182880" rIns="182880" bIns="182880" rtlCol="0" anchor="ctr">
            <a:normAutofit/>
          </a:bodyPr>
          <a:lstStyle/>
          <a:p>
            <a:pPr marL="1315085" marR="5080" indent="-1303020" algn="l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Déséquilibre des classes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1C9471C8-3159-6F33-983E-309BFA67A50F}"/>
              </a:ext>
            </a:extLst>
          </p:cNvPr>
          <p:cNvSpPr txBox="1"/>
          <p:nvPr/>
        </p:nvSpPr>
        <p:spPr>
          <a:xfrm>
            <a:off x="804672" y="2858703"/>
            <a:ext cx="4475892" cy="304254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 marL="342900" indent="-228600" defTabSz="914400">
              <a:spcBef>
                <a:spcPts val="1000"/>
              </a:spcBef>
              <a:spcAft>
                <a:spcPts val="552"/>
              </a:spcAft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Dataframe</a:t>
            </a:r>
            <a:r>
              <a:rPr lang="en-US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:(307507, 561) a</a:t>
            </a:r>
            <a:r>
              <a:rPr lang="en-US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vec des classes </a:t>
            </a:r>
            <a:r>
              <a:rPr lang="en-US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déséquilibrées</a:t>
            </a:r>
            <a:r>
              <a:rPr lang="en-US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Il y a beaucoup plus de </a:t>
            </a:r>
            <a:r>
              <a:rPr lang="en-US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prêts</a:t>
            </a:r>
            <a:r>
              <a:rPr lang="en-US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qui </a:t>
            </a:r>
            <a:r>
              <a:rPr lang="en-US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ont</a:t>
            </a:r>
            <a:r>
              <a:rPr lang="en-US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été</a:t>
            </a:r>
            <a:r>
              <a:rPr lang="en-US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remboursés</a:t>
            </a:r>
            <a:r>
              <a:rPr lang="en-US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à temps que de </a:t>
            </a:r>
            <a:r>
              <a:rPr lang="en-US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prêts</a:t>
            </a:r>
            <a:r>
              <a:rPr lang="en-US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qui </a:t>
            </a:r>
            <a:r>
              <a:rPr lang="en-US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n’ont</a:t>
            </a:r>
            <a:r>
              <a:rPr lang="en-US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pas </a:t>
            </a:r>
            <a:r>
              <a:rPr lang="en-US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été</a:t>
            </a:r>
            <a:r>
              <a:rPr lang="en-US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remboursés</a:t>
            </a:r>
            <a:r>
              <a:rPr lang="en-US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pc="-1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342900" indent="-228600" defTabSz="914400">
              <a:spcBef>
                <a:spcPts val="1000"/>
              </a:spcBef>
              <a:spcAft>
                <a:spcPts val="552"/>
              </a:spcAft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pc="-1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Après </a:t>
            </a:r>
            <a:r>
              <a:rPr lang="en-US" spc="-1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avoir</a:t>
            </a:r>
            <a:r>
              <a:rPr lang="en-US" spc="-1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pc="-1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essayé</a:t>
            </a:r>
            <a:r>
              <a:rPr lang="en-US" spc="-1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pc="-1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plusieurs</a:t>
            </a:r>
            <a:r>
              <a:rPr lang="en-US" spc="-1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pc="-1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méthodes</a:t>
            </a:r>
            <a:r>
              <a:rPr lang="en-US" spc="-1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nous </a:t>
            </a:r>
            <a:r>
              <a:rPr lang="en-US" spc="-1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avons</a:t>
            </a:r>
            <a:r>
              <a:rPr lang="en-US" spc="-1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pc="-1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opté</a:t>
            </a:r>
            <a:r>
              <a:rPr lang="en-US" spc="-1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pour la </a:t>
            </a:r>
            <a:r>
              <a:rPr lang="en-US" spc="-1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méthode</a:t>
            </a:r>
            <a:r>
              <a:rPr lang="en-US" spc="-1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 sous-</a:t>
            </a:r>
            <a:r>
              <a:rPr lang="en-US" spc="-1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échantillonnage</a:t>
            </a:r>
            <a:r>
              <a:rPr lang="en-US" spc="-1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avec </a:t>
            </a:r>
            <a:r>
              <a:rPr lang="en-US" spc="-1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RandomUnderSampler</a:t>
            </a:r>
            <a:r>
              <a:rPr lang="en-US" spc="-1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pour </a:t>
            </a:r>
            <a:r>
              <a:rPr lang="en-US" spc="-1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équilibrer</a:t>
            </a:r>
            <a:r>
              <a:rPr lang="en-US" spc="-1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pc="-1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nos</a:t>
            </a:r>
            <a:r>
              <a:rPr lang="en-US" spc="-1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données</a:t>
            </a:r>
          </a:p>
          <a:p>
            <a:pPr marL="342900" indent="-228600" defTabSz="914400">
              <a:spcBef>
                <a:spcPts val="1000"/>
              </a:spcBef>
              <a:spcAft>
                <a:spcPts val="552"/>
              </a:spcAft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US" spc="-1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5899359-8523-4D4D-B568-3FDFAF982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33032" y="640080"/>
            <a:ext cx="4818888" cy="5261170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E9C9585-DA89-4D7E-BCDF-576461A1A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77586" y="806357"/>
            <a:ext cx="4511266" cy="492861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64692" y="1006710"/>
            <a:ext cx="4159568" cy="452790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Colis">
  <a:themeElements>
    <a:clrScheme name="Colis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Colis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olis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Parcel</Template>
  <TotalTime>16268</TotalTime>
  <Words>431</Words>
  <Application>Microsoft Macintosh PowerPoint</Application>
  <PresentationFormat>Grand écran</PresentationFormat>
  <Paragraphs>57</Paragraphs>
  <Slides>21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21</vt:i4>
      </vt:variant>
    </vt:vector>
  </HeadingPairs>
  <TitlesOfParts>
    <vt:vector size="29" baseType="lpstr">
      <vt:lpstr>Arial</vt:lpstr>
      <vt:lpstr>Arial MT</vt:lpstr>
      <vt:lpstr>Calibri</vt:lpstr>
      <vt:lpstr>Consolas (En-têtes)</vt:lpstr>
      <vt:lpstr>Gill Sans MT</vt:lpstr>
      <vt:lpstr>Helvetica Neue</vt:lpstr>
      <vt:lpstr>Times New Roman</vt:lpstr>
      <vt:lpstr>Colis</vt:lpstr>
      <vt:lpstr>Implémentez un modèle de scoring </vt:lpstr>
      <vt:lpstr>Sommaire </vt:lpstr>
      <vt:lpstr>Problématique</vt:lpstr>
      <vt:lpstr>objectif</vt:lpstr>
      <vt:lpstr>Les données</vt:lpstr>
      <vt:lpstr>Traitement  des données</vt:lpstr>
      <vt:lpstr>Métriques</vt:lpstr>
      <vt:lpstr>Entraînement (Modélisation)</vt:lpstr>
      <vt:lpstr>Déséquilibre des classes</vt:lpstr>
      <vt:lpstr>Entraînement (Modélisation)</vt:lpstr>
      <vt:lpstr>Entraînement (Modélisation)</vt:lpstr>
      <vt:lpstr>Importance des variables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Dérive des données (data drift)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Analysez des données de systèmes éducatifs pour Academy</dc:title>
  <dc:creator>Bianco Francesco</dc:creator>
  <cp:lastModifiedBy>soraya kahlouche</cp:lastModifiedBy>
  <cp:revision>91</cp:revision>
  <dcterms:created xsi:type="dcterms:W3CDTF">2023-01-10T12:45:18Z</dcterms:created>
  <dcterms:modified xsi:type="dcterms:W3CDTF">2024-06-13T00:20:46Z</dcterms:modified>
</cp:coreProperties>
</file>